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4"/>
  </p:notesMasterIdLst>
  <p:sldIdLst>
    <p:sldId id="256" r:id="rId3"/>
    <p:sldId id="262" r:id="rId5"/>
    <p:sldId id="258" r:id="rId6"/>
    <p:sldId id="276" r:id="rId7"/>
    <p:sldId id="277" r:id="rId8"/>
    <p:sldId id="278" r:id="rId9"/>
    <p:sldId id="279" r:id="rId10"/>
    <p:sldId id="280" r:id="rId11"/>
    <p:sldId id="264" r:id="rId12"/>
    <p:sldId id="281" r:id="rId13"/>
    <p:sldId id="282" r:id="rId14"/>
    <p:sldId id="283" r:id="rId15"/>
    <p:sldId id="284" r:id="rId16"/>
    <p:sldId id="286" r:id="rId17"/>
    <p:sldId id="287" r:id="rId18"/>
    <p:sldId id="288" r:id="rId19"/>
    <p:sldId id="289" r:id="rId20"/>
    <p:sldId id="290" r:id="rId21"/>
    <p:sldId id="291" r:id="rId2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100"/>
        <p:guide pos="3705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type="ftr" idx="11"/>
          </p:nvPr>
        </p:nvSpPr>
        <p:spPr>
          <a:xfrm>
            <a:off x="0" y="8685213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type="sldNum" idx="12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8" name="Google Shape;48;p1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6" name="Google Shape;106;p7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1" name="Google Shape;61;p3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9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3" name="Google Shape;143;p9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bg>
      <p:bgPr>
        <a:solidFill>
          <a:srgbClr val="313036"/>
        </a:solidFill>
        <a:effectLst/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2"/>
          <p:cNvSpPr/>
          <p:nvPr/>
        </p:nvSpPr>
        <p:spPr>
          <a:xfrm>
            <a:off x="7497763" y="2470150"/>
            <a:ext cx="4117975" cy="4387850"/>
          </a:xfrm>
          <a:prstGeom prst="triangle">
            <a:avLst>
              <a:gd name="adj" fmla="val 50000"/>
            </a:avLst>
          </a:prstGeom>
          <a:solidFill>
            <a:srgbClr val="5284C1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2"/>
          <p:cNvSpPr/>
          <p:nvPr/>
        </p:nvSpPr>
        <p:spPr>
          <a:xfrm rot="10800000" flipH="1">
            <a:off x="7605713" y="615950"/>
            <a:ext cx="4116388" cy="4387850"/>
          </a:xfrm>
          <a:prstGeom prst="triangle">
            <a:avLst>
              <a:gd name="adj" fmla="val 50000"/>
            </a:avLst>
          </a:prstGeom>
          <a:solidFill>
            <a:srgbClr val="5284C1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2"/>
          <p:cNvSpPr/>
          <p:nvPr/>
        </p:nvSpPr>
        <p:spPr>
          <a:xfrm>
            <a:off x="7980363" y="0"/>
            <a:ext cx="4211638" cy="5521325"/>
          </a:xfrm>
          <a:custGeom>
            <a:avLst/>
            <a:gdLst/>
            <a:ahLst/>
            <a:cxnLst/>
            <a:rect l="l" t="t" r="r" b="b"/>
            <a:pathLst>
              <a:path w="4211192" h="5521326" extrusionOk="0">
                <a:moveTo>
                  <a:pt x="0" y="0"/>
                </a:moveTo>
                <a:lnTo>
                  <a:pt x="4211192" y="0"/>
                </a:lnTo>
                <a:lnTo>
                  <a:pt x="4211192" y="1433581"/>
                </a:lnTo>
                <a:lnTo>
                  <a:pt x="2419731" y="5521326"/>
                </a:lnTo>
                <a:lnTo>
                  <a:pt x="0" y="0"/>
                </a:lnTo>
                <a:close/>
              </a:path>
            </a:pathLst>
          </a:custGeom>
          <a:solidFill>
            <a:srgbClr val="00B0F0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22"/>
          <p:cNvSpPr/>
          <p:nvPr/>
        </p:nvSpPr>
        <p:spPr>
          <a:xfrm>
            <a:off x="10668000" y="3298825"/>
            <a:ext cx="1524000" cy="3522663"/>
          </a:xfrm>
          <a:custGeom>
            <a:avLst/>
            <a:gdLst/>
            <a:ahLst/>
            <a:cxnLst/>
            <a:rect l="l" t="t" r="r" b="b"/>
            <a:pathLst>
              <a:path w="1524002" h="3523280" extrusionOk="0">
                <a:moveTo>
                  <a:pt x="1510428" y="0"/>
                </a:moveTo>
                <a:lnTo>
                  <a:pt x="1524002" y="31663"/>
                </a:lnTo>
                <a:lnTo>
                  <a:pt x="1524002" y="3523280"/>
                </a:lnTo>
                <a:lnTo>
                  <a:pt x="0" y="3523280"/>
                </a:lnTo>
                <a:lnTo>
                  <a:pt x="151042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2"/>
          <p:cNvSpPr/>
          <p:nvPr/>
        </p:nvSpPr>
        <p:spPr>
          <a:xfrm rot="10800000" flipH="1">
            <a:off x="7994650" y="1336675"/>
            <a:ext cx="4210050" cy="5521325"/>
          </a:xfrm>
          <a:custGeom>
            <a:avLst/>
            <a:gdLst/>
            <a:ahLst/>
            <a:cxnLst/>
            <a:rect l="l" t="t" r="r" b="b"/>
            <a:pathLst>
              <a:path w="4211192" h="5521326" extrusionOk="0">
                <a:moveTo>
                  <a:pt x="0" y="0"/>
                </a:moveTo>
                <a:lnTo>
                  <a:pt x="4211192" y="0"/>
                </a:lnTo>
                <a:lnTo>
                  <a:pt x="4211192" y="1433581"/>
                </a:lnTo>
                <a:lnTo>
                  <a:pt x="2419731" y="5521326"/>
                </a:lnTo>
                <a:lnTo>
                  <a:pt x="0" y="0"/>
                </a:lnTo>
                <a:close/>
              </a:path>
            </a:pathLst>
          </a:custGeom>
          <a:solidFill>
            <a:srgbClr val="00B0F0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2"/>
          <p:cNvSpPr/>
          <p:nvPr/>
        </p:nvSpPr>
        <p:spPr>
          <a:xfrm flipH="1">
            <a:off x="9356725" y="0"/>
            <a:ext cx="2841625" cy="4972050"/>
          </a:xfrm>
          <a:custGeom>
            <a:avLst/>
            <a:gdLst/>
            <a:ahLst/>
            <a:cxnLst/>
            <a:rect l="l" t="t" r="r" b="b"/>
            <a:pathLst>
              <a:path w="2840735" h="4972050" extrusionOk="0">
                <a:moveTo>
                  <a:pt x="2840735" y="0"/>
                </a:moveTo>
                <a:lnTo>
                  <a:pt x="0" y="0"/>
                </a:lnTo>
                <a:lnTo>
                  <a:pt x="0" y="3888920"/>
                </a:lnTo>
                <a:lnTo>
                  <a:pt x="508141" y="4972050"/>
                </a:lnTo>
                <a:lnTo>
                  <a:pt x="2840735" y="0"/>
                </a:lnTo>
                <a:close/>
              </a:path>
            </a:pathLst>
          </a:custGeom>
          <a:solidFill>
            <a:srgbClr val="00B0F0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22"/>
          <p:cNvSpPr/>
          <p:nvPr/>
        </p:nvSpPr>
        <p:spPr>
          <a:xfrm>
            <a:off x="10277475" y="2379663"/>
            <a:ext cx="1920875" cy="4478338"/>
          </a:xfrm>
          <a:custGeom>
            <a:avLst/>
            <a:gdLst/>
            <a:ahLst/>
            <a:cxnLst/>
            <a:rect l="l" t="t" r="r" b="b"/>
            <a:pathLst>
              <a:path w="1919818" h="4478239" extrusionOk="0">
                <a:moveTo>
                  <a:pt x="1919818" y="0"/>
                </a:moveTo>
                <a:lnTo>
                  <a:pt x="1919818" y="4478239"/>
                </a:lnTo>
                <a:lnTo>
                  <a:pt x="0" y="4478239"/>
                </a:lnTo>
                <a:lnTo>
                  <a:pt x="1919818" y="0"/>
                </a:lnTo>
                <a:close/>
              </a:path>
            </a:pathLst>
          </a:custGeom>
          <a:solidFill>
            <a:srgbClr val="00B0F0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22"/>
          <p:cNvSpPr/>
          <p:nvPr/>
        </p:nvSpPr>
        <p:spPr>
          <a:xfrm>
            <a:off x="838200" y="2992438"/>
            <a:ext cx="2057400" cy="773113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22"/>
          <p:cNvSpPr txBox="1"/>
          <p:nvPr>
            <p:ph type="ctrTitle"/>
          </p:nvPr>
        </p:nvSpPr>
        <p:spPr>
          <a:xfrm>
            <a:off x="2908935" y="1575435"/>
            <a:ext cx="693547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6600"/>
              <a:buFont typeface="Calibri"/>
              <a:buNone/>
              <a:defRPr sz="6600">
                <a:solidFill>
                  <a:srgbClr val="00B0F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2"/>
          <p:cNvSpPr txBox="1"/>
          <p:nvPr>
            <p:ph type="subTitle" idx="1"/>
          </p:nvPr>
        </p:nvSpPr>
        <p:spPr>
          <a:xfrm>
            <a:off x="734291" y="3875078"/>
            <a:ext cx="7419109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B0F0"/>
              </a:buClr>
              <a:buSzPts val="1400"/>
              <a:buNone/>
              <a:defRPr sz="1400">
                <a:solidFill>
                  <a:srgbClr val="00B0F0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6" name="Google Shape;26;p22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27" name="Google Shape;27;p22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28" name="Google Shape;28;p22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title">
  <p:cSld name="SECTION_HEADER">
    <p:bg>
      <p:bgPr>
        <a:solidFill>
          <a:srgbClr val="313036"/>
        </a:solidFill>
        <a:effectLst/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3"/>
          <p:cNvSpPr/>
          <p:nvPr/>
        </p:nvSpPr>
        <p:spPr>
          <a:xfrm>
            <a:off x="0" y="1550988"/>
            <a:ext cx="5056188" cy="5308600"/>
          </a:xfrm>
          <a:prstGeom prst="rtTriangle">
            <a:avLst/>
          </a:prstGeom>
          <a:solidFill>
            <a:srgbClr val="00B0F0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23"/>
          <p:cNvSpPr/>
          <p:nvPr/>
        </p:nvSpPr>
        <p:spPr>
          <a:xfrm>
            <a:off x="0" y="4187825"/>
            <a:ext cx="2433638" cy="2676525"/>
          </a:xfrm>
          <a:prstGeom prst="rtTriangle">
            <a:avLst/>
          </a:prstGeom>
          <a:solidFill>
            <a:srgbClr val="00B0F0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23"/>
          <p:cNvSpPr/>
          <p:nvPr/>
        </p:nvSpPr>
        <p:spPr>
          <a:xfrm>
            <a:off x="0" y="0"/>
            <a:ext cx="1403350" cy="4249738"/>
          </a:xfrm>
          <a:custGeom>
            <a:avLst/>
            <a:gdLst/>
            <a:ahLst/>
            <a:cxnLst/>
            <a:rect l="l" t="t" r="r" b="b"/>
            <a:pathLst>
              <a:path w="1403028" h="4249228" extrusionOk="0">
                <a:moveTo>
                  <a:pt x="0" y="0"/>
                </a:moveTo>
                <a:lnTo>
                  <a:pt x="1403028" y="0"/>
                </a:lnTo>
                <a:lnTo>
                  <a:pt x="47010" y="4249228"/>
                </a:lnTo>
                <a:lnTo>
                  <a:pt x="0" y="4202313"/>
                </a:ln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23"/>
          <p:cNvSpPr/>
          <p:nvPr/>
        </p:nvSpPr>
        <p:spPr>
          <a:xfrm>
            <a:off x="0" y="0"/>
            <a:ext cx="3098800" cy="5732463"/>
          </a:xfrm>
          <a:custGeom>
            <a:avLst/>
            <a:gdLst/>
            <a:ahLst/>
            <a:cxnLst/>
            <a:rect l="l" t="t" r="r" b="b"/>
            <a:pathLst>
              <a:path w="3098474" h="5733086" extrusionOk="0">
                <a:moveTo>
                  <a:pt x="0" y="0"/>
                </a:moveTo>
                <a:lnTo>
                  <a:pt x="3098474" y="0"/>
                </a:lnTo>
                <a:lnTo>
                  <a:pt x="1404462" y="5733086"/>
                </a:lnTo>
                <a:lnTo>
                  <a:pt x="0" y="421930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23"/>
          <p:cNvSpPr/>
          <p:nvPr/>
        </p:nvSpPr>
        <p:spPr>
          <a:xfrm>
            <a:off x="0" y="-4762"/>
            <a:ext cx="2300288" cy="4740275"/>
          </a:xfrm>
          <a:custGeom>
            <a:avLst/>
            <a:gdLst/>
            <a:ahLst/>
            <a:cxnLst/>
            <a:rect l="l" t="t" r="r" b="b"/>
            <a:pathLst>
              <a:path w="2300416" h="4740048" extrusionOk="0">
                <a:moveTo>
                  <a:pt x="0" y="0"/>
                </a:moveTo>
                <a:lnTo>
                  <a:pt x="2300416" y="0"/>
                </a:lnTo>
                <a:lnTo>
                  <a:pt x="471912" y="4740048"/>
                </a:lnTo>
                <a:lnTo>
                  <a:pt x="0" y="4266872"/>
                </a:lnTo>
                <a:lnTo>
                  <a:pt x="0" y="0"/>
                </a:lnTo>
                <a:close/>
              </a:path>
            </a:pathLst>
          </a:custGeom>
          <a:solidFill>
            <a:srgbClr val="5284C1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23"/>
          <p:cNvSpPr txBox="1"/>
          <p:nvPr>
            <p:ph type="title"/>
          </p:nvPr>
        </p:nvSpPr>
        <p:spPr>
          <a:xfrm>
            <a:off x="3408773" y="904081"/>
            <a:ext cx="5998464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6000"/>
              <a:buFont typeface="Calibri"/>
              <a:buNone/>
              <a:defRPr sz="6000">
                <a:solidFill>
                  <a:srgbClr val="00B0F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3"/>
          <p:cNvSpPr txBox="1"/>
          <p:nvPr>
            <p:ph type="body" idx="1"/>
          </p:nvPr>
        </p:nvSpPr>
        <p:spPr>
          <a:xfrm>
            <a:off x="3408772" y="3783806"/>
            <a:ext cx="5998465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B0F0"/>
              </a:buClr>
              <a:buSzPts val="1400"/>
              <a:buNone/>
              <a:defRPr sz="1400">
                <a:solidFill>
                  <a:srgbClr val="00B0F0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7" name="Google Shape;37;p23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38" name="Google Shape;38;p23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39" name="Google Shape;39;p23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bg>
      <p:bgPr>
        <a:solidFill>
          <a:srgbClr val="313036"/>
        </a:solidFill>
        <a:effectLst/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24"/>
          <p:cNvCxnSpPr/>
          <p:nvPr/>
        </p:nvCxnSpPr>
        <p:spPr>
          <a:xfrm>
            <a:off x="0" y="6200775"/>
            <a:ext cx="12192000" cy="0"/>
          </a:xfrm>
          <a:prstGeom prst="straightConnector1">
            <a:avLst/>
          </a:prstGeom>
          <a:noFill/>
          <a:ln w="9525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2" name="Google Shape;42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4400"/>
              <a:buFont typeface="Calibri"/>
              <a:buNone/>
              <a:defRPr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4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44" name="Google Shape;44;p24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45" name="Google Shape;45;p24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1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1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1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1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"/>
          <p:cNvSpPr txBox="1"/>
          <p:nvPr>
            <p:ph type="ctrTitle"/>
          </p:nvPr>
        </p:nvSpPr>
        <p:spPr>
          <a:xfrm>
            <a:off x="2855595" y="2310765"/>
            <a:ext cx="689737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6600"/>
              <a:buFont typeface="Calibri"/>
              <a:buNone/>
            </a:pPr>
            <a:r>
              <a:rPr lang="zh-CN">
                <a:solidFill>
                  <a:srgbClr val="F2F2F2"/>
                </a:solidFill>
              </a:rPr>
              <a:t>OpenStree</a:t>
            </a:r>
            <a:r>
              <a:rPr lang="en-US" altLang="zh-CN">
                <a:solidFill>
                  <a:srgbClr val="F2F2F2"/>
                </a:solidFill>
              </a:rPr>
              <a:t>tM</a:t>
            </a:r>
            <a:r>
              <a:rPr lang="zh-CN">
                <a:solidFill>
                  <a:srgbClr val="F2F2F2"/>
                </a:solidFill>
              </a:rPr>
              <a:t>ap</a:t>
            </a:r>
            <a:br>
              <a:rPr lang="zh-CN">
                <a:solidFill>
                  <a:srgbClr val="F2F2F2"/>
                </a:solidFill>
              </a:rPr>
            </a:br>
            <a:br>
              <a:rPr lang="zh-CN">
                <a:solidFill>
                  <a:srgbClr val="F2F2F2"/>
                </a:solidFill>
              </a:rPr>
            </a:br>
            <a:r>
              <a:rPr lang="en-US" altLang="zh-CN" sz="4400" i="1">
                <a:solidFill>
                  <a:srgbClr val="F2F2F2"/>
                </a:solidFill>
              </a:rPr>
              <a:t>Projekat</a:t>
            </a:r>
            <a:r>
              <a:rPr lang="zh-CN" sz="4400" b="0" i="1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br>
              <a:rPr lang="zh-CN" sz="66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6600" b="0" i="0" u="none" strike="noStrike" cap="non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1"/>
          <p:cNvSpPr txBox="1"/>
          <p:nvPr>
            <p:ph type="subTitle" idx="1"/>
          </p:nvPr>
        </p:nvSpPr>
        <p:spPr>
          <a:xfrm>
            <a:off x="735013" y="3875088"/>
            <a:ext cx="7418388" cy="165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None/>
            </a:pPr>
            <a:endParaRPr>
              <a:solidFill>
                <a:srgbClr val="F2F2F2"/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None/>
            </a:pPr>
            <a:r>
              <a:rPr lang="zh-CN">
                <a:solidFill>
                  <a:srgbClr val="F2F2F2"/>
                </a:solidFill>
              </a:rPr>
              <a:t>Anđela Ranđelović 1375</a:t>
            </a:r>
            <a:endParaRPr>
              <a:solidFill>
                <a:srgbClr val="F2F2F2"/>
              </a:solidFill>
            </a:endParaRPr>
          </a:p>
        </p:txBody>
      </p:sp>
      <p:sp>
        <p:nvSpPr>
          <p:cNvPr id="52" name="Google Shape;52;p1"/>
          <p:cNvSpPr/>
          <p:nvPr/>
        </p:nvSpPr>
        <p:spPr>
          <a:xfrm>
            <a:off x="793301" y="3101125"/>
            <a:ext cx="2062500" cy="5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None/>
            </a:pPr>
            <a:r>
              <a:rPr lang="zh-CN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GEOGRAFSKI INFORMACIONI SISTEMI</a:t>
            </a:r>
            <a:endParaRPr sz="3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image18.png"/>
          <p:cNvPicPr preferRelativeResize="0"/>
          <p:nvPr/>
        </p:nvPicPr>
        <p:blipFill>
          <a:blip r:embed="rId1"/>
          <a:srcRect/>
          <a:stretch>
            <a:fillRect/>
          </a:stretch>
        </p:blipFill>
        <p:spPr>
          <a:xfrm>
            <a:off x="5779770" y="3355975"/>
            <a:ext cx="4290060" cy="326263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874395" y="133350"/>
            <a:ext cx="107842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>
              <a:buFont typeface="Arial" panose="02080604020202020204" pitchFamily="34" charset="0"/>
              <a:buNone/>
            </a:pP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Svaka tabela kao takva nam pruža neki osnovni layer i to bi izgledalo ovako:</a:t>
            </a:r>
            <a:endParaRPr lang="en-US" sz="2000"/>
          </a:p>
        </p:txBody>
      </p:sp>
      <p:pic>
        <p:nvPicPr>
          <p:cNvPr id="16" name="image7.png"/>
          <p:cNvPicPr preferRelativeResize="0"/>
          <p:nvPr/>
        </p:nvPicPr>
        <p:blipFill>
          <a:blip r:embed="rId2"/>
          <a:srcRect/>
          <a:stretch>
            <a:fillRect/>
          </a:stretch>
        </p:blipFill>
        <p:spPr>
          <a:xfrm>
            <a:off x="5534660" y="766445"/>
            <a:ext cx="4535170" cy="3466465"/>
          </a:xfrm>
          <a:prstGeom prst="rect">
            <a:avLst/>
          </a:prstGeom>
        </p:spPr>
      </p:pic>
      <p:pic>
        <p:nvPicPr>
          <p:cNvPr id="18" name="image1.png"/>
          <p:cNvPicPr preferRelativeResize="0"/>
          <p:nvPr/>
        </p:nvPicPr>
        <p:blipFill>
          <a:blip r:embed="rId3"/>
          <a:srcRect/>
          <a:stretch>
            <a:fillRect/>
          </a:stretch>
        </p:blipFill>
        <p:spPr>
          <a:xfrm>
            <a:off x="1751330" y="3333750"/>
            <a:ext cx="4803140" cy="3284855"/>
          </a:xfrm>
          <a:prstGeom prst="rect">
            <a:avLst/>
          </a:prstGeom>
        </p:spPr>
      </p:pic>
      <p:pic>
        <p:nvPicPr>
          <p:cNvPr id="6" name="image2.png"/>
          <p:cNvPicPr preferRelativeResize="0"/>
          <p:nvPr/>
        </p:nvPicPr>
        <p:blipFill>
          <a:blip r:embed="rId4"/>
          <a:srcRect t="-3846" b="3846"/>
          <a:stretch>
            <a:fillRect/>
          </a:stretch>
        </p:blipFill>
        <p:spPr>
          <a:xfrm>
            <a:off x="1751965" y="607060"/>
            <a:ext cx="4802505" cy="336359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ext Box 2"/>
          <p:cNvSpPr txBox="1"/>
          <p:nvPr/>
        </p:nvSpPr>
        <p:spPr>
          <a:xfrm>
            <a:off x="874395" y="133350"/>
            <a:ext cx="1078420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>
              <a:buFont typeface="Arial" panose="02080604020202020204" pitchFamily="34" charset="0"/>
              <a:buNone/>
            </a:pP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Odabirom u donjem levom meniju možemo omogućiti i “preklapanje” layer-a u prikazu:</a:t>
            </a:r>
            <a:endParaRPr lang="en-US" sz="2000"/>
          </a:p>
        </p:txBody>
      </p:sp>
      <p:pic>
        <p:nvPicPr>
          <p:cNvPr id="24" name="image24.png"/>
          <p:cNvPicPr preferRelativeResize="0"/>
          <p:nvPr/>
        </p:nvPicPr>
        <p:blipFill>
          <a:blip r:embed="rId1"/>
          <a:srcRect/>
          <a:stretch>
            <a:fillRect/>
          </a:stretch>
        </p:blipFill>
        <p:spPr>
          <a:xfrm>
            <a:off x="1268095" y="840105"/>
            <a:ext cx="8333740" cy="53022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2" name="image21.png"/>
          <p:cNvPicPr preferRelativeResize="0"/>
          <p:nvPr/>
        </p:nvPicPr>
        <p:blipFill>
          <a:blip r:embed="rId1"/>
          <a:srcRect/>
          <a:stretch>
            <a:fillRect/>
          </a:stretch>
        </p:blipFill>
        <p:spPr>
          <a:xfrm>
            <a:off x="6110288" y="2094230"/>
            <a:ext cx="5730875" cy="401320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895985" y="154305"/>
            <a:ext cx="107842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>
              <a:buFont typeface="Arial" panose="02080604020202020204" pitchFamily="34" charset="0"/>
              <a:buNone/>
            </a:pP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Za svaki layer imamo filtriranje preko QueryBuilder-a ili preko SQL upita:</a:t>
            </a: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buFont typeface="Arial" panose="02080604020202020204" pitchFamily="34" charset="0"/>
              <a:buNone/>
            </a:pP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buFont typeface="Arial" panose="02080604020202020204" pitchFamily="34" charset="0"/>
              <a:buNone/>
            </a:pPr>
            <a:r>
              <a:rPr lang="en-US" sz="2000">
                <a:solidFill>
                  <a:schemeClr val="bg1"/>
                </a:solidFill>
              </a:rPr>
              <a:t>SELECT * FROM "planet_osm_point" WHERE amenity = 'university' </a:t>
            </a:r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2" name="image6.png"/>
          <p:cNvPicPr preferRelativeResize="0"/>
          <p:nvPr/>
        </p:nvPicPr>
        <p:blipFill>
          <a:blip r:embed="rId2"/>
          <a:srcRect/>
          <a:stretch>
            <a:fillRect/>
          </a:stretch>
        </p:blipFill>
        <p:spPr>
          <a:xfrm>
            <a:off x="895985" y="1169035"/>
            <a:ext cx="6584315" cy="395795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1170" y="330200"/>
            <a:ext cx="7791450" cy="45275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115" y="1341120"/>
            <a:ext cx="5191760" cy="532828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2910" y="717550"/>
            <a:ext cx="9985375" cy="5815330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852805" y="228600"/>
            <a:ext cx="1003744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 ovom primeru prikazani su svi Univerziteti u Centralnoj Srbiji</a:t>
            </a:r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19775" y="298450"/>
            <a:ext cx="4963160" cy="33591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210" y="273050"/>
            <a:ext cx="4834255" cy="337375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457835" y="4452620"/>
            <a:ext cx="108483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457835" y="3844925"/>
            <a:ext cx="754697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Ovaj primer sam iskoristila i kao bih pokazala benefit indeksa. U ovom slučaju indeks je podignut kad kolonom amenity tabele planet_osm_point. Na slici levo gde je rezultat uz korišćenje indeksa, vidimo da se upit izvršio skoro duplo brže nego na slici desno gde nemamo indeks.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5445" y="3484880"/>
            <a:ext cx="3469005" cy="275653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13425" y="674370"/>
            <a:ext cx="5873115" cy="4130040"/>
          </a:xfrm>
          <a:prstGeom prst="rect">
            <a:avLst/>
          </a:prstGeom>
        </p:spPr>
      </p:pic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838200" y="281940"/>
            <a:ext cx="1003744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Ovde su prikazana sva istorijski bitna mesta na mapi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5455" y="2797810"/>
            <a:ext cx="6141085" cy="31146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480" y="674370"/>
            <a:ext cx="6019800" cy="4760595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6431280" y="356870"/>
            <a:ext cx="324485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Sa indeksom nad kolonom historic</a:t>
            </a:r>
            <a:endParaRPr lang="en-US"/>
          </a:p>
        </p:txBody>
      </p:sp>
      <p:sp>
        <p:nvSpPr>
          <p:cNvPr id="10" name="Text Box 9"/>
          <p:cNvSpPr txBox="1"/>
          <p:nvPr/>
        </p:nvSpPr>
        <p:spPr>
          <a:xfrm>
            <a:off x="6824980" y="5912485"/>
            <a:ext cx="125285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Bez indeksa</a:t>
            </a:r>
            <a:endParaRPr lang="en-US"/>
          </a:p>
        </p:txBody>
      </p:sp>
      <p:sp>
        <p:nvSpPr>
          <p:cNvPr id="12" name="Text Box 11"/>
          <p:cNvSpPr txBox="1"/>
          <p:nvPr/>
        </p:nvSpPr>
        <p:spPr>
          <a:xfrm>
            <a:off x="211455" y="5605780"/>
            <a:ext cx="53346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Može se primetiti da sa povećanjem podataka koji se vrate, iako ima indeks, brzina se ne smanjuje znatno.</a:t>
            </a:r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2260" y="877570"/>
            <a:ext cx="8452485" cy="492061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377190" y="365125"/>
            <a:ext cx="1003744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Prikaz svih oblasti (poligona) na kojima se nalaze galerije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1590" y="1922780"/>
            <a:ext cx="5525135" cy="327850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8470" y="862330"/>
            <a:ext cx="8032750" cy="411416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377190" y="365125"/>
            <a:ext cx="1003744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Prikaz broja pet-shopova po oblastima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1280" y="862330"/>
            <a:ext cx="5273675" cy="38138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1280" y="4210050"/>
            <a:ext cx="5097145" cy="2417445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6431280" y="356870"/>
            <a:ext cx="301815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Sa indeksom nad kolonom shop</a:t>
            </a:r>
            <a:endParaRPr lang="en-US"/>
          </a:p>
        </p:txBody>
      </p:sp>
      <p:sp>
        <p:nvSpPr>
          <p:cNvPr id="10" name="Text Box 9"/>
          <p:cNvSpPr txBox="1"/>
          <p:nvPr/>
        </p:nvSpPr>
        <p:spPr>
          <a:xfrm>
            <a:off x="5010785" y="6243320"/>
            <a:ext cx="12528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Bez indeksa</a:t>
            </a:r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" name="Picture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12840" y="514350"/>
            <a:ext cx="5979160" cy="3455035"/>
          </a:xfrm>
          <a:prstGeom prst="rect">
            <a:avLst/>
          </a:prstGeom>
        </p:spPr>
      </p:pic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377190" y="365125"/>
            <a:ext cx="1003744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Svi kafici koji se nalaze u krugu od 10m u odnosu na pešačku zonu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455" y="2569845"/>
            <a:ext cx="5757545" cy="35629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" y="671830"/>
            <a:ext cx="7498715" cy="4477385"/>
          </a:xfrm>
          <a:prstGeom prst="rect">
            <a:avLst/>
          </a:prstGeom>
        </p:spPr>
      </p:pic>
      <p:sp>
        <p:nvSpPr>
          <p:cNvPr id="10" name="Text Box 9"/>
          <p:cNvSpPr txBox="1"/>
          <p:nvPr/>
        </p:nvSpPr>
        <p:spPr>
          <a:xfrm>
            <a:off x="8031480" y="207645"/>
            <a:ext cx="333883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Sa indeksom nad kolonom highway</a:t>
            </a:r>
            <a:endParaRPr lang="en-US"/>
          </a:p>
        </p:txBody>
      </p:sp>
      <p:sp>
        <p:nvSpPr>
          <p:cNvPr id="11" name="Text Box 10"/>
          <p:cNvSpPr txBox="1"/>
          <p:nvPr/>
        </p:nvSpPr>
        <p:spPr>
          <a:xfrm>
            <a:off x="9161780" y="6264275"/>
            <a:ext cx="12528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Bez indeksa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7"/>
          <p:cNvGrpSpPr/>
          <p:nvPr/>
        </p:nvGrpSpPr>
        <p:grpSpPr>
          <a:xfrm>
            <a:off x="803275" y="1808163"/>
            <a:ext cx="3498850" cy="3668712"/>
            <a:chOff x="803305" y="1808163"/>
            <a:chExt cx="3498812" cy="3669263"/>
          </a:xfrm>
        </p:grpSpPr>
        <p:sp>
          <p:nvSpPr>
            <p:cNvPr id="109" name="Google Shape;109;p7"/>
            <p:cNvSpPr/>
            <p:nvPr/>
          </p:nvSpPr>
          <p:spPr>
            <a:xfrm>
              <a:off x="803305" y="1808163"/>
              <a:ext cx="3498812" cy="2353639"/>
            </a:xfrm>
            <a:prstGeom prst="rect">
              <a:avLst/>
            </a:prstGeom>
            <a:noFill/>
            <a:ln w="9525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7"/>
            <p:cNvSpPr/>
            <p:nvPr/>
          </p:nvSpPr>
          <p:spPr>
            <a:xfrm>
              <a:off x="1343949" y="4125030"/>
              <a:ext cx="121596" cy="914400"/>
            </a:xfrm>
            <a:prstGeom prst="rect">
              <a:avLst/>
            </a:prstGeom>
            <a:solidFill>
              <a:srgbClr val="3130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11" name="Google Shape;111;p7"/>
            <p:cNvCxnSpPr/>
            <p:nvPr/>
          </p:nvCxnSpPr>
          <p:spPr>
            <a:xfrm>
              <a:off x="1343949" y="4161802"/>
              <a:ext cx="0" cy="1315624"/>
            </a:xfrm>
            <a:prstGeom prst="straightConnector1">
              <a:avLst/>
            </a:prstGeom>
            <a:noFill/>
            <a:ln w="9525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12" name="Google Shape;112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altLang="zh-CN"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Tehnologije i alati</a:t>
            </a:r>
            <a:endParaRPr lang="en-US" altLang="zh-CN" sz="4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6" name="Google Shape;116;p7"/>
          <p:cNvGrpSpPr/>
          <p:nvPr/>
        </p:nvGrpSpPr>
        <p:grpSpPr>
          <a:xfrm>
            <a:off x="4346575" y="1808163"/>
            <a:ext cx="3498850" cy="3668712"/>
            <a:chOff x="803305" y="1808163"/>
            <a:chExt cx="3498812" cy="3669263"/>
          </a:xfrm>
        </p:grpSpPr>
        <p:sp>
          <p:nvSpPr>
            <p:cNvPr id="117" name="Google Shape;117;p7"/>
            <p:cNvSpPr/>
            <p:nvPr/>
          </p:nvSpPr>
          <p:spPr>
            <a:xfrm>
              <a:off x="803305" y="1808163"/>
              <a:ext cx="3498812" cy="2353639"/>
            </a:xfrm>
            <a:prstGeom prst="rect">
              <a:avLst/>
            </a:prstGeom>
            <a:noFill/>
            <a:ln w="9525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1343949" y="4125030"/>
              <a:ext cx="121596" cy="914400"/>
            </a:xfrm>
            <a:prstGeom prst="rect">
              <a:avLst/>
            </a:prstGeom>
            <a:solidFill>
              <a:srgbClr val="3130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19" name="Google Shape;119;p7"/>
            <p:cNvCxnSpPr/>
            <p:nvPr/>
          </p:nvCxnSpPr>
          <p:spPr>
            <a:xfrm>
              <a:off x="1343949" y="4161802"/>
              <a:ext cx="0" cy="1315624"/>
            </a:xfrm>
            <a:prstGeom prst="straightConnector1">
              <a:avLst/>
            </a:prstGeom>
            <a:noFill/>
            <a:ln w="9525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20" name="Google Shape;120;p7"/>
          <p:cNvGrpSpPr/>
          <p:nvPr/>
        </p:nvGrpSpPr>
        <p:grpSpPr>
          <a:xfrm>
            <a:off x="7881938" y="1808163"/>
            <a:ext cx="3498850" cy="3668712"/>
            <a:chOff x="803305" y="1808163"/>
            <a:chExt cx="3498812" cy="3669263"/>
          </a:xfrm>
        </p:grpSpPr>
        <p:sp>
          <p:nvSpPr>
            <p:cNvPr id="121" name="Google Shape;121;p7"/>
            <p:cNvSpPr/>
            <p:nvPr/>
          </p:nvSpPr>
          <p:spPr>
            <a:xfrm>
              <a:off x="803305" y="1808163"/>
              <a:ext cx="3498812" cy="2353639"/>
            </a:xfrm>
            <a:prstGeom prst="rect">
              <a:avLst/>
            </a:prstGeom>
            <a:noFill/>
            <a:ln w="9525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7"/>
            <p:cNvSpPr/>
            <p:nvPr/>
          </p:nvSpPr>
          <p:spPr>
            <a:xfrm>
              <a:off x="1343949" y="4125030"/>
              <a:ext cx="121596" cy="914400"/>
            </a:xfrm>
            <a:prstGeom prst="rect">
              <a:avLst/>
            </a:prstGeom>
            <a:solidFill>
              <a:srgbClr val="3130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23" name="Google Shape;123;p7"/>
            <p:cNvCxnSpPr/>
            <p:nvPr/>
          </p:nvCxnSpPr>
          <p:spPr>
            <a:xfrm>
              <a:off x="1343949" y="4161802"/>
              <a:ext cx="0" cy="1315624"/>
            </a:xfrm>
            <a:prstGeom prst="straightConnector1">
              <a:avLst/>
            </a:prstGeom>
            <a:noFill/>
            <a:ln w="9525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25" name="Google Shape;125;p7"/>
          <p:cNvSpPr/>
          <p:nvPr/>
        </p:nvSpPr>
        <p:spPr>
          <a:xfrm>
            <a:off x="1343660" y="4290695"/>
            <a:ext cx="4097020" cy="582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Calibri"/>
              <a:buNone/>
            </a:pPr>
            <a:r>
              <a:rPr lang="en-US" altLang="zh-CN" sz="3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OpenStreetMap</a:t>
            </a:r>
            <a:endParaRPr lang="en-US" altLang="zh-CN" sz="3200" b="0" i="0" u="none" strike="noStrike" cap="non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7"/>
          <p:cNvSpPr/>
          <p:nvPr/>
        </p:nvSpPr>
        <p:spPr>
          <a:xfrm>
            <a:off x="5015230" y="4289425"/>
            <a:ext cx="3110230" cy="582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Calibri"/>
              <a:buNone/>
            </a:pPr>
            <a:r>
              <a:rPr lang="zh-CN" sz="3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osm2pgsql</a:t>
            </a:r>
            <a:endParaRPr lang="zh-CN" sz="3200" b="0" i="0" u="none" strike="noStrike" cap="non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7"/>
          <p:cNvSpPr/>
          <p:nvPr/>
        </p:nvSpPr>
        <p:spPr>
          <a:xfrm>
            <a:off x="8543925" y="4289425"/>
            <a:ext cx="2836545" cy="1075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Calibri"/>
              <a:buNone/>
            </a:pPr>
            <a:r>
              <a:rPr lang="en-US" sz="3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Quantum GIS</a:t>
            </a:r>
            <a:endParaRPr lang="en-US" sz="3200" b="0" i="0" u="none" strike="noStrike" cap="non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43660" y="1822450"/>
            <a:ext cx="2381250" cy="23241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0090" y="2145665"/>
            <a:ext cx="3123565" cy="16770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8925" y="2466975"/>
            <a:ext cx="3444875" cy="10337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OpenStreetMap</a:t>
            </a:r>
            <a:endParaRPr lang="en-US" sz="4400" b="0" i="0" u="none" strike="noStrike" cap="non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3"/>
          <p:cNvSpPr/>
          <p:nvPr/>
        </p:nvSpPr>
        <p:spPr>
          <a:xfrm>
            <a:off x="1417955" y="1691005"/>
            <a:ext cx="9505950" cy="3413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rPr lang="en-US" sz="24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OpenStreetMap ili popularno OSM je open-source projekat koji pruža podatke za mnogobrojne aplikacije i websajtove. </a:t>
            </a:r>
            <a:r>
              <a:rPr lang="en-US" sz="24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To je alat za kreiranje i deljenje informacija o mapama.</a:t>
            </a:r>
            <a:r>
              <a:rPr lang="en-US" sz="24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 Iako besplatan za korišćenje on odžava visok nivo preciznosti i veliki broj detalja i zbog toga ga koriste mnoga komercijalna softverska rešenja i poznate kompanije kao što su: Amazon, Apple, Facebook, Microsoft, Wikipedia, Wikimedia, Pinterest, Snapchat, PokemonGo...</a:t>
            </a:r>
            <a:endParaRPr lang="en-US" sz="2400" b="0" i="0" u="none" strike="noStrike" cap="non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endParaRPr lang="en-US" sz="2400" b="0" i="0" u="none" strike="noStrike" cap="non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ext Box 2"/>
          <p:cNvSpPr txBox="1"/>
          <p:nvPr/>
        </p:nvSpPr>
        <p:spPr>
          <a:xfrm>
            <a:off x="1007745" y="303530"/>
            <a:ext cx="10175875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Za ovaj projekat, preuzeti su OSM podaci sa sajta Geofabrik i konrektno su skinuti podaci o mapama u Srbiji. (http://download.geofabrik.de/europe/serbia.html)</a:t>
            </a: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Prednost kod korišćenja ovih podataka je što se ažuriraju svakodnevno, laki su za korišćenje i pouzdani.</a:t>
            </a: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rPr lang="en-US" sz="20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Takođe, za potrebe projekta podignuta je Postrgres baza podataka sa postgis ekstenzijom i šema je nazvana </a:t>
            </a:r>
            <a:r>
              <a:rPr lang="en-US" sz="2000" b="0" i="1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gistest</a:t>
            </a:r>
            <a:r>
              <a:rPr lang="en-US" sz="2000" b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. GUI za Postgres je PgAdmin.</a:t>
            </a:r>
            <a:endParaRPr lang="en-US" sz="2000" b="0" u="none" strike="noStrike" cap="non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rPr lang="en-US" sz="2000" b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Zbog specifičnosti sistema i nekih izvršenih izmena zbog toga, ističem da je operativni sistem na kome se radi Ubuntu 18.04.</a:t>
            </a:r>
            <a:endParaRPr lang="en-US" sz="2000" b="0" u="none" strike="noStrike" cap="non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endParaRPr lang="en-US" sz="2000" b="0" i="0" u="none" strike="noStrike" cap="non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rPr lang="en-US" sz="20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Nakon preuzimanja podataka i kreiranja šeme, bilo je potrebno učitati podatke o mapama. Za to je korišćen alat </a:t>
            </a:r>
            <a:r>
              <a:rPr lang="en-US" sz="2000" b="1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Osm2pgsql</a:t>
            </a:r>
            <a:r>
              <a:rPr lang="en-US" sz="200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. To je command line program koji služi za import OSM podataka u  PostgreSQL/PostGIS bazu.</a:t>
            </a:r>
            <a:endParaRPr lang="en-US" sz="2000" i="0" u="none" strike="noStrike" cap="non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rPr lang="en-US" sz="200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Komanda je izgledala ovako: </a:t>
            </a:r>
            <a:endParaRPr lang="en-US" sz="2000" i="0" u="none" strike="noStrike" cap="non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rPr lang="en-US" sz="2000" b="1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osm2pgsql -c /home/dev/Downloads/serbia-latest.osm.pbf -d gistest -U postgres -W -H localhost -P 5432 -r pbf</a:t>
            </a:r>
            <a:endParaRPr lang="en-US" sz="2000" b="1" i="0" u="none" strike="noStrike" cap="non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endParaRPr lang="en-US" sz="2000" i="0" u="none" strike="noStrike" cap="non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Preuzeti podaci su u .osm.pbf formatu.</a:t>
            </a: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endParaRPr lang="en-US" sz="20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endParaRPr lang="en-US"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r>
              <a:rPr lang="en-US"/>
              <a:t>OSM format podataka</a:t>
            </a:r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1066165" y="1562100"/>
            <a:ext cx="10058400" cy="5015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Struktura OSM podataka se sastoji od sledećih elemenata:</a:t>
            </a: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 Nodes - tačke koje se koriste za označavanje lokacije. Mogu biti odvojene ili povezane</a:t>
            </a: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 Ways - povezana linija nodova</a:t>
            </a: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 Closed ways - putevi koji formiraju zatvorenu liniju.</a:t>
            </a: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 Areas - zatvoreni putevi koji su popunjeni</a:t>
            </a: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 Realation - koristi se kada se kreiraju kompleksniji objekti</a:t>
            </a: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buFont typeface="Arial" panose="02080604020202020204" pitchFamily="34" charset="0"/>
              <a:buNone/>
            </a:pP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buFont typeface="Arial" panose="02080604020202020204" pitchFamily="34" charset="0"/>
              <a:buNone/>
            </a:pP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Svaki element ima tagove. Tag je key-value par koji opisuje šta je zapravo taj element.</a:t>
            </a: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buFont typeface="Arial" panose="02080604020202020204" pitchFamily="34" charset="0"/>
              <a:buNone/>
            </a:pP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Kanonički format podataka za OSM je XML. U projektu je korišćena njegova optimizacija - Protocol Buffer Binary Format (</a:t>
            </a:r>
            <a:r>
              <a:rPr lang="en-US" sz="2000" b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PBF</a:t>
            </a: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) koji zauzima manji prostor na disku i lakši je za čitanje.</a:t>
            </a: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endParaRPr lang="en-US" sz="2000"/>
          </a:p>
          <a:p>
            <a:pPr marL="0" indent="0">
              <a:buFont typeface="Arial" panose="02080604020202020204" pitchFamily="34" charset="0"/>
              <a:buNone/>
            </a:pPr>
            <a:endParaRPr lang="en-US"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ext Box 2"/>
          <p:cNvSpPr txBox="1"/>
          <p:nvPr/>
        </p:nvSpPr>
        <p:spPr>
          <a:xfrm>
            <a:off x="777875" y="559435"/>
            <a:ext cx="104324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 Nakon učitavanja podataka možemo videti da su kreirane četiri tabele:</a:t>
            </a: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endParaRPr lang="en-US" sz="20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6785" y="922020"/>
            <a:ext cx="2190750" cy="146685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970280" y="2489835"/>
            <a:ext cx="10058400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Zbog velikog obima podataka u tabeli planet_osm_polygon i lošeg rada programa QGis, kreirala sam novu tabelu poligon_mali koja sadrži smanjenu količinu podataka filtriranu na sledeći način:</a:t>
            </a: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000" i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SELECT *  FROM planet_osm_polygon WHERE name is not null AND name is not null .</a:t>
            </a:r>
            <a:endParaRPr lang="en-US" sz="2000" i="1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endParaRPr lang="en-US" sz="2000" i="1"/>
          </a:p>
          <a:p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Svaka od tabela sadrži podskup podataka planet.osm fajla i predstavlja reprezentaciju određenog geometrijskog tipa.</a:t>
            </a: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Point sarži nodove koji imaju interesantne tagove npr. place = city</a:t>
            </a: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Line sadrži ways sa interesantim tagovima npr. highway = motorway</a:t>
            </a: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Poligon sadrži ways koji formiraju zatvoreni prostor npr. landuse = reservoir</a:t>
            </a: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buFont typeface="Arial" panose="02080604020202020204" pitchFamily="34" charset="0"/>
              <a:buNone/>
            </a:pPr>
            <a:endParaRPr lang="en-US" sz="2000" i="1"/>
          </a:p>
          <a:p>
            <a:pPr marL="0" indent="0">
              <a:buFont typeface="Arial" panose="02080604020202020204" pitchFamily="34" charset="0"/>
              <a:buNone/>
            </a:pPr>
            <a:endParaRPr lang="en-US" sz="2000" i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639445" y="473710"/>
            <a:ext cx="10805160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Svaka tabela ima iste kolone (njih 69) i popunjena je tako da  predstavlja retko posednutu matricu. Značajne su sledeće kolone:</a:t>
            </a:r>
            <a:endParaRPr lang="en-US" sz="24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buFont typeface="Arial" panose="02080604020202020204" pitchFamily="34" charset="0"/>
              <a:buChar char="•"/>
            </a:pPr>
            <a:r>
              <a:rPr lang="en-US" sz="24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osm_id je planet.osm ID nekog noda(point) ili way-a(line, polygon)</a:t>
            </a:r>
            <a:endParaRPr lang="en-US" sz="24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buFont typeface="Arial" panose="02080604020202020204" pitchFamily="34" charset="0"/>
              <a:buChar char="•"/>
            </a:pPr>
            <a:r>
              <a:rPr lang="en-US" sz="24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name, place, landuse... je vrednost tog ključa, ako on postoji u tabeli</a:t>
            </a:r>
            <a:endParaRPr lang="en-US" sz="24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buFont typeface="Arial" panose="02080604020202020204" pitchFamily="34" charset="0"/>
              <a:buChar char="•"/>
            </a:pPr>
            <a:r>
              <a:rPr lang="en-US" sz="24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way je PostGIS geometrija koja opisuje fizički layout objekta.</a:t>
            </a:r>
            <a:endParaRPr lang="en-US" sz="24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buFont typeface="Arial" panose="02080604020202020204" pitchFamily="34" charset="0"/>
              <a:buChar char="•"/>
            </a:pP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buFont typeface="Arial" panose="02080604020202020204" pitchFamily="34" charset="0"/>
              <a:buChar char="•"/>
            </a:pP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buFont typeface="Arial" panose="02080604020202020204" pitchFamily="34" charset="0"/>
              <a:buChar char="•"/>
            </a:pPr>
            <a:endParaRPr lang="en-US"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endParaRPr lang="en-US"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r>
              <a:rPr lang="en-US"/>
              <a:t>QGis Alat</a:t>
            </a:r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1066165" y="1562100"/>
            <a:ext cx="4373880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Najinteresnatniji deo projekta je vizuelizacija podataka i za to se koristi program QuantumGis ili QGis. Njegova distribucija za Linux je nažalost jako spora ali nam omogućava neki osnovni prikaz podataka. On daje i mogućnost kreiranja mapa, puštanja upita i analiziranja podataka.</a:t>
            </a:r>
            <a:endParaRPr lang="en-US" sz="2000"/>
          </a:p>
          <a:p>
            <a:pPr marL="0" indent="0">
              <a:buFont typeface="Arial" panose="02080604020202020204" pitchFamily="34" charset="0"/>
              <a:buNone/>
            </a:pPr>
            <a:endParaRPr lang="en-US" sz="20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40045" y="1409065"/>
            <a:ext cx="6226175" cy="362458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6846570" y="5128895"/>
            <a:ext cx="44164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Izgled interfejsa</a:t>
            </a: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9"/>
          <p:cNvSpPr txBox="1"/>
          <p:nvPr>
            <p:ph type="title"/>
          </p:nvPr>
        </p:nvSpPr>
        <p:spPr>
          <a:xfrm>
            <a:off x="1186815" y="930275"/>
            <a:ext cx="10180955" cy="2853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6000"/>
              <a:buFont typeface="Calibri"/>
              <a:buNone/>
            </a:pPr>
            <a:r>
              <a:rPr lang="en-US" altLang="zh-CN" sz="60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Analiziranje i prikazivanje podataka</a:t>
            </a:r>
            <a:endParaRPr lang="en-US" altLang="zh-CN" sz="6000" b="0" i="0" u="none" strike="noStrike" cap="non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9"/>
          <p:cNvSpPr txBox="1"/>
          <p:nvPr>
            <p:ph type="body" idx="1"/>
          </p:nvPr>
        </p:nvSpPr>
        <p:spPr>
          <a:xfrm>
            <a:off x="3397885" y="4070985"/>
            <a:ext cx="5999480" cy="861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Sledi prikaz upita koje sam izvršila korišćenjem QGis alata.</a:t>
            </a:r>
            <a:endParaRPr sz="1400" b="0" i="0" u="none" strike="noStrike" cap="non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4583</Words>
  <Application>WPS Presentation</Application>
  <PresentationFormat/>
  <Paragraphs>116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Arial</vt:lpstr>
      <vt:lpstr>SimSun</vt:lpstr>
      <vt:lpstr>Wingdings</vt:lpstr>
      <vt:lpstr>Arial</vt:lpstr>
      <vt:lpstr>Nimbus Roman No9 L</vt:lpstr>
      <vt:lpstr>Calibri</vt:lpstr>
      <vt:lpstr>DejaVu Sans</vt:lpstr>
      <vt:lpstr>Microsoft YaHei</vt:lpstr>
      <vt:lpstr>Droid Sans Fallback</vt:lpstr>
      <vt:lpstr>Arial Unicode MS</vt:lpstr>
      <vt:lpstr>Office Theme</vt:lpstr>
      <vt:lpstr>OpenStreetMap  Projekat  </vt:lpstr>
      <vt:lpstr>Tehnologije i alati</vt:lpstr>
      <vt:lpstr>OpenStreetMap</vt:lpstr>
      <vt:lpstr>PowerPoint 演示文稿</vt:lpstr>
      <vt:lpstr>OSM format podataka</vt:lpstr>
      <vt:lpstr>PowerPoint 演示文稿</vt:lpstr>
      <vt:lpstr>PowerPoint 演示文稿</vt:lpstr>
      <vt:lpstr>QGis Alat</vt:lpstr>
      <vt:lpstr>Analiziranje i prikazivanje podataka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OpenStreetMap  </dc:title>
  <dc:creator>AnnJo</dc:creator>
  <cp:lastModifiedBy>dev</cp:lastModifiedBy>
  <cp:revision>24</cp:revision>
  <dcterms:created xsi:type="dcterms:W3CDTF">2022-01-14T14:30:35Z</dcterms:created>
  <dcterms:modified xsi:type="dcterms:W3CDTF">2022-01-14T14:30:35Z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1033-11.1.0.10702</vt:lpwstr>
  </property>
  <property fmtid="{D5CDD505-2E9C-101B-9397-08002B2CF9AE}" pid="3" name="ICV">
    <vt:lpwstr>E0F998D79CE14BC39815011C0FE42492</vt:lpwstr>
  </property>
</Properties>
</file>